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Medium" charset="1" panose="000006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Poppins Italic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1.jpeg" Type="http://schemas.openxmlformats.org/officeDocument/2006/relationships/image"/><Relationship Id="rId6" Target="../media/VAGSbFQcIKA.mp4" Type="http://schemas.openxmlformats.org/officeDocument/2006/relationships/video"/><Relationship Id="rId7" Target="../media/VAGSbFQcIKA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13756" y="0"/>
            <a:ext cx="6474244" cy="10321258"/>
          </a:xfrm>
          <a:custGeom>
            <a:avLst/>
            <a:gdLst/>
            <a:ahLst/>
            <a:cxnLst/>
            <a:rect r="r" b="b" t="t" l="l"/>
            <a:pathLst>
              <a:path h="10321258" w="6474244">
                <a:moveTo>
                  <a:pt x="0" y="0"/>
                </a:moveTo>
                <a:lnTo>
                  <a:pt x="6474244" y="0"/>
                </a:lnTo>
                <a:lnTo>
                  <a:pt x="6474244" y="10321258"/>
                </a:lnTo>
                <a:lnTo>
                  <a:pt x="0" y="10321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57974" y="1475585"/>
            <a:ext cx="563768" cy="56376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945283" cy="7097955"/>
            <a:chOff x="0" y="0"/>
            <a:chExt cx="248964" cy="1869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8964" cy="1869420"/>
            </a:xfrm>
            <a:custGeom>
              <a:avLst/>
              <a:gdLst/>
              <a:ahLst/>
              <a:cxnLst/>
              <a:rect r="r" b="b" t="t" l="l"/>
              <a:pathLst>
                <a:path h="1869420" w="248964">
                  <a:moveTo>
                    <a:pt x="0" y="0"/>
                  </a:moveTo>
                  <a:lnTo>
                    <a:pt x="248964" y="0"/>
                  </a:lnTo>
                  <a:lnTo>
                    <a:pt x="248964" y="1869420"/>
                  </a:lnTo>
                  <a:lnTo>
                    <a:pt x="0" y="186942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48964" cy="1926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7097955"/>
            <a:ext cx="945283" cy="3189045"/>
            <a:chOff x="0" y="0"/>
            <a:chExt cx="248964" cy="8399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8964" cy="839913"/>
            </a:xfrm>
            <a:custGeom>
              <a:avLst/>
              <a:gdLst/>
              <a:ahLst/>
              <a:cxnLst/>
              <a:rect r="r" b="b" t="t" l="l"/>
              <a:pathLst>
                <a:path h="839913" w="248964">
                  <a:moveTo>
                    <a:pt x="0" y="0"/>
                  </a:moveTo>
                  <a:lnTo>
                    <a:pt x="248964" y="0"/>
                  </a:lnTo>
                  <a:lnTo>
                    <a:pt x="248964" y="839913"/>
                  </a:lnTo>
                  <a:lnTo>
                    <a:pt x="0" y="839913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48964" cy="89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334998" y="8512390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1" y="0"/>
                </a:lnTo>
                <a:lnTo>
                  <a:pt x="919201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55286" y="2455430"/>
            <a:ext cx="10829773" cy="18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12"/>
              </a:lnSpc>
              <a:spcBef>
                <a:spcPct val="0"/>
              </a:spcBef>
            </a:pPr>
            <a:r>
              <a:rPr lang="en-US" b="true" sz="10366" spc="673">
                <a:solidFill>
                  <a:srgbClr val="22222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7974" y="4452217"/>
            <a:ext cx="10703798" cy="206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03"/>
              </a:lnSpc>
              <a:spcBef>
                <a:spcPct val="0"/>
              </a:spcBef>
            </a:pPr>
            <a:r>
              <a:rPr lang="en-US" sz="11359" b="true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using MATLAB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09001" y="1276141"/>
            <a:ext cx="6213181" cy="80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3"/>
              </a:lnSpc>
              <a:spcBef>
                <a:spcPct val="0"/>
              </a:spcBef>
            </a:pPr>
            <a:r>
              <a:rPr lang="en-US" sz="4474" spc="29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Group 7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0649" y="8885345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723107" y="9277350"/>
            <a:ext cx="14479624" cy="0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240250" y="3024088"/>
            <a:ext cx="0" cy="5293724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5324316">
            <a:off x="14890109" y="-3175249"/>
            <a:ext cx="6662432" cy="5614266"/>
          </a:xfrm>
          <a:custGeom>
            <a:avLst/>
            <a:gdLst/>
            <a:ahLst/>
            <a:cxnLst/>
            <a:rect r="r" b="b" t="t" l="l"/>
            <a:pathLst>
              <a:path h="5614266" w="6662432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723107" y="2460438"/>
            <a:ext cx="903745" cy="0"/>
          </a:xfrm>
          <a:prstGeom prst="line">
            <a:avLst/>
          </a:prstGeom>
          <a:ln cap="flat" w="238125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573061" y="2697854"/>
            <a:ext cx="15207588" cy="710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Subplots plotted under figure constitute of the plots of:</a:t>
            </a:r>
          </a:p>
          <a:p>
            <a:pPr algn="l" marL="725853" indent="-362927" lvl="1">
              <a:lnSpc>
                <a:spcPts val="4706"/>
              </a:lnSpc>
              <a:buAutoNum type="arabicPeriod" startAt="1"/>
            </a:pPr>
            <a:r>
              <a:rPr lang="en-US" sz="33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and Regression Line</a:t>
            </a:r>
          </a:p>
          <a:p>
            <a:pPr algn="l" marL="725853" indent="-362927" lvl="1">
              <a:lnSpc>
                <a:spcPts val="4706"/>
              </a:lnSpc>
              <a:buAutoNum type="arabicPeriod" startAt="1"/>
            </a:pPr>
            <a:r>
              <a:rPr lang="en-US" sz="33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Price Differences</a:t>
            </a:r>
          </a:p>
          <a:p>
            <a:pPr algn="l" marL="725853" indent="-362927" lvl="1">
              <a:lnSpc>
                <a:spcPts val="4706"/>
              </a:lnSpc>
              <a:buAutoNum type="arabicPeriod" startAt="1"/>
            </a:pPr>
            <a:r>
              <a:rPr lang="en-US" sz="33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Percentage Change in Prices</a:t>
            </a:r>
          </a:p>
          <a:p>
            <a:pPr algn="l">
              <a:lnSpc>
                <a:spcPts val="4706"/>
              </a:lnSpc>
            </a:pPr>
          </a:p>
          <a:p>
            <a:pPr algn="l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 the use of these sub plots bar charts and scatter plots of our analyzed data were simulated</a:t>
            </a:r>
          </a:p>
          <a:p>
            <a:pPr algn="l">
              <a:lnSpc>
                <a:spcPts val="4706"/>
              </a:lnSpc>
            </a:pPr>
          </a:p>
          <a:p>
            <a:pPr algn="l">
              <a:lnSpc>
                <a:spcPts val="4706"/>
              </a:lnSpc>
            </a:pPr>
          </a:p>
          <a:p>
            <a:pPr algn="l">
              <a:lnSpc>
                <a:spcPts val="4706"/>
              </a:lnSpc>
            </a:pPr>
          </a:p>
          <a:p>
            <a:pPr algn="l">
              <a:lnSpc>
                <a:spcPts val="4706"/>
              </a:lnSpc>
            </a:pPr>
          </a:p>
          <a:p>
            <a:pPr algn="l">
              <a:lnSpc>
                <a:spcPts val="4706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723107" y="900442"/>
            <a:ext cx="8057767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 cont.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560893"/>
            <a:chOff x="0" y="0"/>
            <a:chExt cx="4816593" cy="6744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74474"/>
            </a:xfrm>
            <a:custGeom>
              <a:avLst/>
              <a:gdLst/>
              <a:ahLst/>
              <a:cxnLst/>
              <a:rect r="r" b="b" t="t" l="l"/>
              <a:pathLst>
                <a:path h="6744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74474"/>
                  </a:lnTo>
                  <a:lnTo>
                    <a:pt x="0" y="674474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31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1423" y="2725954"/>
            <a:ext cx="10025078" cy="65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0185" indent="-395093" lvl="1">
              <a:lnSpc>
                <a:spcPts val="5123"/>
              </a:lnSpc>
              <a:buFont typeface="Arial"/>
              <a:buChar char="•"/>
            </a:pPr>
            <a:r>
              <a:rPr lang="en-US" sz="3659" spc="2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IPhone Price Prediction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0392" y="866775"/>
            <a:ext cx="3520279" cy="105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41423" y="3828151"/>
            <a:ext cx="17421432" cy="2988922"/>
          </a:xfrm>
          <a:custGeom>
            <a:avLst/>
            <a:gdLst/>
            <a:ahLst/>
            <a:cxnLst/>
            <a:rect r="r" b="b" t="t" l="l"/>
            <a:pathLst>
              <a:path h="2988922" w="17421432">
                <a:moveTo>
                  <a:pt x="0" y="0"/>
                </a:moveTo>
                <a:lnTo>
                  <a:pt x="17421432" y="0"/>
                </a:lnTo>
                <a:lnTo>
                  <a:pt x="17421432" y="2988922"/>
                </a:lnTo>
                <a:lnTo>
                  <a:pt x="0" y="2988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6" r="0" b="-9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1423" y="7444142"/>
            <a:ext cx="12772797" cy="167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2777" indent="-336389" lvl="1">
              <a:lnSpc>
                <a:spcPts val="4362"/>
              </a:lnSpc>
              <a:buFont typeface="Arial"/>
              <a:buChar char="•"/>
            </a:pPr>
            <a:r>
              <a:rPr lang="en-US" sz="3116" i="true" spc="202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The scatter plot with the linear regression line shows how well the linear model fits the price trend.</a:t>
            </a:r>
          </a:p>
          <a:p>
            <a:pPr algn="just">
              <a:lnSpc>
                <a:spcPts val="436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435139"/>
            <a:ext cx="18288000" cy="2560893"/>
            <a:chOff x="0" y="0"/>
            <a:chExt cx="4816593" cy="6744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74474"/>
            </a:xfrm>
            <a:custGeom>
              <a:avLst/>
              <a:gdLst/>
              <a:ahLst/>
              <a:cxnLst/>
              <a:rect r="r" b="b" t="t" l="l"/>
              <a:pathLst>
                <a:path h="6744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74474"/>
                  </a:lnTo>
                  <a:lnTo>
                    <a:pt x="0" y="674474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31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1423" y="1979028"/>
            <a:ext cx="16890818" cy="2934780"/>
          </a:xfrm>
          <a:custGeom>
            <a:avLst/>
            <a:gdLst/>
            <a:ahLst/>
            <a:cxnLst/>
            <a:rect r="r" b="b" t="t" l="l"/>
            <a:pathLst>
              <a:path h="2934780" w="16890818">
                <a:moveTo>
                  <a:pt x="0" y="0"/>
                </a:moveTo>
                <a:lnTo>
                  <a:pt x="16890819" y="0"/>
                </a:lnTo>
                <a:lnTo>
                  <a:pt x="16890819" y="2934780"/>
                </a:lnTo>
                <a:lnTo>
                  <a:pt x="0" y="2934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1423" y="5921600"/>
            <a:ext cx="16890818" cy="2955893"/>
          </a:xfrm>
          <a:custGeom>
            <a:avLst/>
            <a:gdLst/>
            <a:ahLst/>
            <a:cxnLst/>
            <a:rect r="r" b="b" t="t" l="l"/>
            <a:pathLst>
              <a:path h="2955893" w="16890818">
                <a:moveTo>
                  <a:pt x="0" y="0"/>
                </a:moveTo>
                <a:lnTo>
                  <a:pt x="16890819" y="0"/>
                </a:lnTo>
                <a:lnTo>
                  <a:pt x="16890819" y="2955893"/>
                </a:lnTo>
                <a:lnTo>
                  <a:pt x="0" y="2955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3614" y="1325779"/>
            <a:ext cx="11574184" cy="65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0185" indent="-395093" lvl="1">
              <a:lnSpc>
                <a:spcPts val="5123"/>
              </a:lnSpc>
              <a:buFont typeface="Arial"/>
              <a:buChar char="•"/>
            </a:pPr>
            <a:r>
              <a:rPr lang="en-US" sz="3659" spc="2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Price Difference between IPhone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83861" y="74279"/>
            <a:ext cx="3520279" cy="105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1423" y="5038725"/>
            <a:ext cx="15460952" cy="65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0725" indent="-390362" lvl="1">
              <a:lnSpc>
                <a:spcPts val="5062"/>
              </a:lnSpc>
              <a:buFont typeface="Arial"/>
              <a:buChar char="•"/>
            </a:pPr>
            <a:r>
              <a:rPr lang="en-US" sz="3616" spc="2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Percentage Change in IPhone Prices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57920" y="364898"/>
            <a:ext cx="10217965" cy="66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22"/>
              </a:lnSpc>
            </a:pPr>
            <a:r>
              <a:rPr lang="en-US" sz="3730" spc="2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880002"/>
            <a:ext cx="18288000" cy="4406998"/>
            <a:chOff x="0" y="0"/>
            <a:chExt cx="4816593" cy="116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60691"/>
            </a:xfrm>
            <a:custGeom>
              <a:avLst/>
              <a:gdLst/>
              <a:ahLst/>
              <a:cxnLst/>
              <a:rect r="r" b="b" t="t" l="l"/>
              <a:pathLst>
                <a:path h="11606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60691"/>
                  </a:lnTo>
                  <a:lnTo>
                    <a:pt x="0" y="1160691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217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81613" y="2725415"/>
            <a:ext cx="15124775" cy="6179928"/>
            <a:chOff x="0" y="0"/>
            <a:chExt cx="3983480" cy="16276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3480" cy="1627635"/>
            </a:xfrm>
            <a:custGeom>
              <a:avLst/>
              <a:gdLst/>
              <a:ahLst/>
              <a:cxnLst/>
              <a:rect r="r" b="b" t="t" l="l"/>
              <a:pathLst>
                <a:path h="1627635" w="3983480">
                  <a:moveTo>
                    <a:pt x="0" y="0"/>
                  </a:moveTo>
                  <a:lnTo>
                    <a:pt x="3983480" y="0"/>
                  </a:lnTo>
                  <a:lnTo>
                    <a:pt x="3983480" y="1627635"/>
                  </a:lnTo>
                  <a:lnTo>
                    <a:pt x="0" y="1627635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983480" cy="1684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816139" y="3133746"/>
            <a:ext cx="12965037" cy="524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</a:pPr>
            <a:r>
              <a:rPr lang="en-US" sz="3684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project showcased the use of linear regression to predict product prices based on historical data, revealing price trends over time.</a:t>
            </a:r>
          </a:p>
          <a:p>
            <a:pPr algn="ctr">
              <a:lnSpc>
                <a:spcPts val="5158"/>
              </a:lnSpc>
            </a:pPr>
          </a:p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3684" spc="2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While the model offers valuable forecasts, it assumes a linear relationship, which may not always apply. Future work could explore more advanced models for improved accuracy.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324316">
            <a:off x="14890109" y="-3175249"/>
            <a:ext cx="6662432" cy="5614266"/>
          </a:xfrm>
          <a:custGeom>
            <a:avLst/>
            <a:gdLst/>
            <a:ahLst/>
            <a:cxnLst/>
            <a:rect r="r" b="b" t="t" l="l"/>
            <a:pathLst>
              <a:path h="5614266" w="6662432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048508" y="866775"/>
            <a:ext cx="6190983" cy="105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24316">
            <a:off x="14890109" y="-3175249"/>
            <a:ext cx="6662432" cy="5614266"/>
          </a:xfrm>
          <a:custGeom>
            <a:avLst/>
            <a:gdLst/>
            <a:ahLst/>
            <a:cxnLst/>
            <a:rect r="r" b="b" t="t" l="l"/>
            <a:pathLst>
              <a:path h="5614266" w="6662432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75683">
            <a:off x="-3331216" y="7818697"/>
            <a:ext cx="6662432" cy="5614266"/>
          </a:xfrm>
          <a:custGeom>
            <a:avLst/>
            <a:gdLst/>
            <a:ahLst/>
            <a:cxnLst/>
            <a:rect r="r" b="b" t="t" l="l"/>
            <a:pathLst>
              <a:path h="5614266" w="6662432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226005" y="7883216"/>
            <a:ext cx="1514312" cy="1301362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43585" y="2725087"/>
            <a:ext cx="8800830" cy="4836826"/>
            <a:chOff x="0" y="0"/>
            <a:chExt cx="2317914" cy="12738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7914" cy="1273897"/>
            </a:xfrm>
            <a:custGeom>
              <a:avLst/>
              <a:gdLst/>
              <a:ahLst/>
              <a:cxnLst/>
              <a:rect r="r" b="b" t="t" l="l"/>
              <a:pathLst>
                <a:path h="1273897" w="2317914">
                  <a:moveTo>
                    <a:pt x="0" y="0"/>
                  </a:moveTo>
                  <a:lnTo>
                    <a:pt x="2317914" y="0"/>
                  </a:lnTo>
                  <a:lnTo>
                    <a:pt x="2317914" y="1273897"/>
                  </a:lnTo>
                  <a:lnTo>
                    <a:pt x="0" y="12738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317914" cy="1331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160480" y="2596174"/>
            <a:ext cx="9967041" cy="283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74"/>
              </a:lnSpc>
              <a:spcBef>
                <a:spcPct val="0"/>
              </a:spcBef>
            </a:pPr>
            <a:r>
              <a:rPr lang="en-US" b="true" sz="15696" spc="102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08898" y="4393888"/>
            <a:ext cx="11070203" cy="283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74"/>
              </a:lnSpc>
              <a:spcBef>
                <a:spcPct val="0"/>
              </a:spcBef>
            </a:pPr>
            <a:r>
              <a:rPr lang="en-US" b="true" sz="156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45283" cy="7097955"/>
            <a:chOff x="0" y="0"/>
            <a:chExt cx="248964" cy="1869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964" cy="1869420"/>
            </a:xfrm>
            <a:custGeom>
              <a:avLst/>
              <a:gdLst/>
              <a:ahLst/>
              <a:cxnLst/>
              <a:rect r="r" b="b" t="t" l="l"/>
              <a:pathLst>
                <a:path h="1869420" w="248964">
                  <a:moveTo>
                    <a:pt x="0" y="0"/>
                  </a:moveTo>
                  <a:lnTo>
                    <a:pt x="248964" y="0"/>
                  </a:lnTo>
                  <a:lnTo>
                    <a:pt x="248964" y="1869420"/>
                  </a:lnTo>
                  <a:lnTo>
                    <a:pt x="0" y="186942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8964" cy="1926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7097955"/>
            <a:ext cx="945283" cy="3189045"/>
            <a:chOff x="0" y="0"/>
            <a:chExt cx="248964" cy="8399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8964" cy="839913"/>
            </a:xfrm>
            <a:custGeom>
              <a:avLst/>
              <a:gdLst/>
              <a:ahLst/>
              <a:cxnLst/>
              <a:rect r="r" b="b" t="t" l="l"/>
              <a:pathLst>
                <a:path h="839913" w="248964">
                  <a:moveTo>
                    <a:pt x="0" y="0"/>
                  </a:moveTo>
                  <a:lnTo>
                    <a:pt x="248964" y="0"/>
                  </a:lnTo>
                  <a:lnTo>
                    <a:pt x="248964" y="839913"/>
                  </a:lnTo>
                  <a:lnTo>
                    <a:pt x="0" y="839913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48964" cy="897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334998" y="8512390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1" y="0"/>
                </a:lnTo>
                <a:lnTo>
                  <a:pt x="919201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04783" y="184950"/>
            <a:ext cx="6878435" cy="18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12"/>
              </a:lnSpc>
              <a:spcBef>
                <a:spcPct val="0"/>
              </a:spcBef>
            </a:pPr>
            <a:r>
              <a:rPr lang="en-US" b="true" sz="10366" spc="673">
                <a:solidFill>
                  <a:srgbClr val="22222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5218" y="2482158"/>
            <a:ext cx="7831621" cy="520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5807" indent="-452903" lvl="1">
              <a:lnSpc>
                <a:spcPts val="5873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 algn="l" marL="905807" indent="-452903" lvl="1">
              <a:lnSpc>
                <a:spcPts val="5873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</a:p>
          <a:p>
            <a:pPr algn="l" marL="905807" indent="-452903" lvl="1">
              <a:lnSpc>
                <a:spcPts val="5873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Methodology</a:t>
            </a:r>
          </a:p>
          <a:p>
            <a:pPr algn="l" marL="905807" indent="-452903" lvl="1">
              <a:lnSpc>
                <a:spcPts val="5873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Simulation</a:t>
            </a:r>
          </a:p>
          <a:p>
            <a:pPr algn="l" marL="905807" indent="-452903" lvl="1">
              <a:lnSpc>
                <a:spcPts val="5873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Algorithm</a:t>
            </a:r>
          </a:p>
          <a:p>
            <a:pPr algn="l" marL="905807" indent="-452903" lvl="1">
              <a:lnSpc>
                <a:spcPts val="5873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</a:p>
          <a:p>
            <a:pPr algn="l" marL="905807" indent="-452903" lvl="1">
              <a:lnSpc>
                <a:spcPts val="5873"/>
              </a:lnSpc>
              <a:buFont typeface="Arial"/>
              <a:buChar char="•"/>
            </a:pPr>
            <a:r>
              <a:rPr lang="en-US" sz="419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249812" y="152400"/>
            <a:ext cx="4190588" cy="10287000"/>
            <a:chOff x="0" y="0"/>
            <a:chExt cx="1103694" cy="270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36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03694">
                  <a:moveTo>
                    <a:pt x="0" y="0"/>
                  </a:moveTo>
                  <a:lnTo>
                    <a:pt x="1103694" y="0"/>
                  </a:lnTo>
                  <a:lnTo>
                    <a:pt x="11036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0369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0724316">
            <a:off x="11564580" y="4600082"/>
            <a:ext cx="6662432" cy="5614266"/>
          </a:xfrm>
          <a:custGeom>
            <a:avLst/>
            <a:gdLst/>
            <a:ahLst/>
            <a:cxnLst/>
            <a:rect r="r" b="b" t="t" l="l"/>
            <a:pathLst>
              <a:path h="5614266" w="6662432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5400000">
            <a:off x="12046707" y="5773372"/>
            <a:ext cx="1514312" cy="130136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  <a:ln w="38100" cap="sq">
              <a:solidFill>
                <a:srgbClr val="A3A3A3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0649" y="8885345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3107" y="3062188"/>
            <a:ext cx="11950297" cy="51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723107" y="9277350"/>
            <a:ext cx="14479624" cy="0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7240250" y="3024088"/>
            <a:ext cx="0" cy="5293724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5324316">
            <a:off x="14368635" y="-3499099"/>
            <a:ext cx="6662432" cy="5614266"/>
          </a:xfrm>
          <a:custGeom>
            <a:avLst/>
            <a:gdLst/>
            <a:ahLst/>
            <a:cxnLst/>
            <a:rect r="r" b="b" t="t" l="l"/>
            <a:pathLst>
              <a:path h="5614266" w="6662432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5959533" y="749285"/>
            <a:ext cx="1514312" cy="130136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723107" y="2460438"/>
            <a:ext cx="903745" cy="0"/>
          </a:xfrm>
          <a:prstGeom prst="line">
            <a:avLst/>
          </a:prstGeom>
          <a:ln cap="flat" w="238125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723107" y="900442"/>
            <a:ext cx="6634902" cy="105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3107" y="3043138"/>
            <a:ext cx="15376090" cy="551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6"/>
              </a:lnSpc>
              <a:spcBef>
                <a:spcPct val="0"/>
              </a:spcBef>
            </a:pPr>
            <a:r>
              <a:rPr lang="en-US" sz="34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project focuses on analyzing pricing trends of various product models and predicting the price of a new model using a linear regression model. This approach helps in identifying pricing patterns across different models and forecasting future prices based on historical data. </a:t>
            </a:r>
          </a:p>
          <a:p>
            <a:pPr algn="l">
              <a:lnSpc>
                <a:spcPts val="4836"/>
              </a:lnSpc>
              <a:spcBef>
                <a:spcPct val="0"/>
              </a:spcBef>
            </a:pPr>
          </a:p>
          <a:p>
            <a:pPr algn="l">
              <a:lnSpc>
                <a:spcPts val="4836"/>
              </a:lnSpc>
              <a:spcBef>
                <a:spcPct val="0"/>
              </a:spcBef>
            </a:pPr>
            <a:r>
              <a:rPr lang="en-US" sz="34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will use a dataset that includes product models and their corresponding prices, apply regression techniques, and visualize the pricing trends for better insights.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97412" y="0"/>
            <a:ext cx="4190588" cy="10287000"/>
            <a:chOff x="0" y="0"/>
            <a:chExt cx="110369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36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03694">
                  <a:moveTo>
                    <a:pt x="0" y="0"/>
                  </a:moveTo>
                  <a:lnTo>
                    <a:pt x="1103694" y="0"/>
                  </a:lnTo>
                  <a:lnTo>
                    <a:pt x="11036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03694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9686" y="2061582"/>
            <a:ext cx="12677726" cy="8029386"/>
            <a:chOff x="0" y="0"/>
            <a:chExt cx="3338990" cy="21147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8990" cy="2114735"/>
            </a:xfrm>
            <a:custGeom>
              <a:avLst/>
              <a:gdLst/>
              <a:ahLst/>
              <a:cxnLst/>
              <a:rect r="r" b="b" t="t" l="l"/>
              <a:pathLst>
                <a:path h="2114735" w="3338990">
                  <a:moveTo>
                    <a:pt x="0" y="0"/>
                  </a:moveTo>
                  <a:lnTo>
                    <a:pt x="3338990" y="0"/>
                  </a:lnTo>
                  <a:lnTo>
                    <a:pt x="3338990" y="2114735"/>
                  </a:lnTo>
                  <a:lnTo>
                    <a:pt x="0" y="2114735"/>
                  </a:lnTo>
                  <a:close/>
                </a:path>
              </a:pathLst>
            </a:custGeom>
            <a:solidFill>
              <a:srgbClr val="222222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338990" cy="2171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41903" y="1062367"/>
            <a:ext cx="5117397" cy="6074758"/>
            <a:chOff x="0" y="0"/>
            <a:chExt cx="792819" cy="9411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2819" cy="941139"/>
            </a:xfrm>
            <a:custGeom>
              <a:avLst/>
              <a:gdLst/>
              <a:ahLst/>
              <a:cxnLst/>
              <a:rect r="r" b="b" t="t" l="l"/>
              <a:pathLst>
                <a:path h="941139" w="792819">
                  <a:moveTo>
                    <a:pt x="0" y="0"/>
                  </a:moveTo>
                  <a:lnTo>
                    <a:pt x="792819" y="0"/>
                  </a:lnTo>
                  <a:lnTo>
                    <a:pt x="792819" y="941139"/>
                  </a:lnTo>
                  <a:lnTo>
                    <a:pt x="0" y="941139"/>
                  </a:lnTo>
                  <a:close/>
                </a:path>
              </a:pathLst>
            </a:custGeom>
            <a:blipFill>
              <a:blip r:embed="rId3"/>
              <a:stretch>
                <a:fillRect l="-39086" t="0" r="-39086" b="0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723107" y="2460438"/>
            <a:ext cx="903745" cy="0"/>
          </a:xfrm>
          <a:prstGeom prst="line">
            <a:avLst/>
          </a:prstGeom>
          <a:ln cap="flat" w="238125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723107" y="3136004"/>
            <a:ext cx="10095092" cy="579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257" spc="2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have conceptualized a project on the basis of Linear Regression Model.</a:t>
            </a:r>
          </a:p>
          <a:p>
            <a:pPr algn="l">
              <a:lnSpc>
                <a:spcPts val="4560"/>
              </a:lnSpc>
            </a:pPr>
          </a:p>
          <a:p>
            <a:pPr algn="l">
              <a:lnSpc>
                <a:spcPts val="4560"/>
              </a:lnSpc>
            </a:pPr>
            <a:r>
              <a:rPr lang="en-US" sz="3257" spc="2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Linear regression is a common statistical method for examining the relationship between a dependent variable (price) and one or more independent variables (product versions). We have applied this to visualize the trends in pricing.</a:t>
            </a:r>
          </a:p>
          <a:p>
            <a:pPr algn="l">
              <a:lnSpc>
                <a:spcPts val="456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723107" y="900442"/>
            <a:ext cx="8118627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69318" y="-1422790"/>
            <a:ext cx="10587771" cy="3777294"/>
            <a:chOff x="0" y="0"/>
            <a:chExt cx="2788549" cy="9948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88549" cy="994843"/>
            </a:xfrm>
            <a:custGeom>
              <a:avLst/>
              <a:gdLst/>
              <a:ahLst/>
              <a:cxnLst/>
              <a:rect r="r" b="b" t="t" l="l"/>
              <a:pathLst>
                <a:path h="994843" w="2788549">
                  <a:moveTo>
                    <a:pt x="0" y="0"/>
                  </a:moveTo>
                  <a:lnTo>
                    <a:pt x="2788549" y="0"/>
                  </a:lnTo>
                  <a:lnTo>
                    <a:pt x="2788549" y="994843"/>
                  </a:lnTo>
                  <a:lnTo>
                    <a:pt x="0" y="994843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88549" cy="1051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7240250" y="-637678"/>
            <a:ext cx="0" cy="11780314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24339" y="194017"/>
            <a:ext cx="9041858" cy="144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4"/>
              </a:lnSpc>
              <a:spcBef>
                <a:spcPct val="0"/>
              </a:spcBef>
            </a:pPr>
            <a:r>
              <a:rPr lang="en-US" b="true" sz="7974" spc="518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324316">
            <a:off x="14785487" y="-3844833"/>
            <a:ext cx="6662432" cy="5614266"/>
          </a:xfrm>
          <a:custGeom>
            <a:avLst/>
            <a:gdLst/>
            <a:ahLst/>
            <a:cxnLst/>
            <a:rect r="r" b="b" t="t" l="l"/>
            <a:pathLst>
              <a:path h="5614266" w="6662432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55461" y="422617"/>
            <a:ext cx="1514312" cy="130136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097134" y="5443727"/>
            <a:ext cx="910653" cy="71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  <a:spcBef>
                <a:spcPct val="0"/>
              </a:spcBef>
            </a:pPr>
            <a:r>
              <a:rPr lang="en-US" b="true" sz="398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AutoShape 13" id="13"/>
          <p:cNvSpPr/>
          <p:nvPr/>
        </p:nvSpPr>
        <p:spPr>
          <a:xfrm>
            <a:off x="-793991" y="8866295"/>
            <a:ext cx="20443060" cy="19050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780649" y="8512390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4650952" y="3961479"/>
            <a:ext cx="1119595" cy="6825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13159730" y="1960384"/>
            <a:ext cx="947618" cy="1212473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9456394" y="3979539"/>
            <a:ext cx="1363667" cy="9349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7613355" y="4442027"/>
            <a:ext cx="90" cy="1667396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3121571" y="4854536"/>
            <a:ext cx="894410" cy="1254934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5770547" y="3517051"/>
            <a:ext cx="3685847" cy="924976"/>
            <a:chOff x="0" y="0"/>
            <a:chExt cx="2488911" cy="624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88911" cy="624600"/>
            </a:xfrm>
            <a:custGeom>
              <a:avLst/>
              <a:gdLst/>
              <a:ahLst/>
              <a:cxnLst/>
              <a:rect r="r" b="b" t="t" l="l"/>
              <a:pathLst>
                <a:path h="624600" w="2488911">
                  <a:moveTo>
                    <a:pt x="0" y="0"/>
                  </a:moveTo>
                  <a:lnTo>
                    <a:pt x="2488911" y="0"/>
                  </a:lnTo>
                  <a:lnTo>
                    <a:pt x="2488911" y="624600"/>
                  </a:lnTo>
                  <a:lnTo>
                    <a:pt x="0" y="624600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2488911" cy="643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b="true" sz="20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preprocessing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69959" y="2725264"/>
            <a:ext cx="3685847" cy="2550460"/>
            <a:chOff x="0" y="0"/>
            <a:chExt cx="832736" cy="5762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3025" y="14282"/>
              <a:ext cx="766685" cy="547655"/>
            </a:xfrm>
            <a:custGeom>
              <a:avLst/>
              <a:gdLst/>
              <a:ahLst/>
              <a:cxnLst/>
              <a:rect r="r" b="b" t="t" l="l"/>
              <a:pathLst>
                <a:path h="547655" w="766685">
                  <a:moveTo>
                    <a:pt x="435160" y="21574"/>
                  </a:moveTo>
                  <a:lnTo>
                    <a:pt x="747893" y="237972"/>
                  </a:lnTo>
                  <a:cubicBezTo>
                    <a:pt x="759662" y="246116"/>
                    <a:pt x="766685" y="259516"/>
                    <a:pt x="766685" y="273828"/>
                  </a:cubicBezTo>
                  <a:cubicBezTo>
                    <a:pt x="766685" y="288140"/>
                    <a:pt x="759662" y="301540"/>
                    <a:pt x="747893" y="309684"/>
                  </a:cubicBezTo>
                  <a:lnTo>
                    <a:pt x="435160" y="526082"/>
                  </a:lnTo>
                  <a:cubicBezTo>
                    <a:pt x="403983" y="547656"/>
                    <a:pt x="362702" y="547656"/>
                    <a:pt x="331525" y="526082"/>
                  </a:cubicBezTo>
                  <a:lnTo>
                    <a:pt x="18793" y="309684"/>
                  </a:lnTo>
                  <a:cubicBezTo>
                    <a:pt x="7024" y="301540"/>
                    <a:pt x="0" y="288140"/>
                    <a:pt x="0" y="273828"/>
                  </a:cubicBezTo>
                  <a:cubicBezTo>
                    <a:pt x="0" y="259516"/>
                    <a:pt x="7024" y="246116"/>
                    <a:pt x="18793" y="237972"/>
                  </a:cubicBezTo>
                  <a:lnTo>
                    <a:pt x="331525" y="21574"/>
                  </a:lnTo>
                  <a:cubicBezTo>
                    <a:pt x="362702" y="0"/>
                    <a:pt x="403983" y="0"/>
                    <a:pt x="435160" y="21574"/>
                  </a:cubicBezTo>
                  <a:close/>
                </a:path>
              </a:pathLst>
            </a:custGeom>
            <a:solidFill>
              <a:srgbClr val="D7DA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43126" y="79988"/>
              <a:ext cx="546483" cy="39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b="true" sz="21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 Development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5105" y="3189237"/>
            <a:ext cx="3685847" cy="1544484"/>
            <a:chOff x="0" y="0"/>
            <a:chExt cx="832736" cy="34894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32736" cy="348942"/>
            </a:xfrm>
            <a:custGeom>
              <a:avLst/>
              <a:gdLst/>
              <a:ahLst/>
              <a:cxnLst/>
              <a:rect r="r" b="b" t="t" l="l"/>
              <a:pathLst>
                <a:path h="348942" w="832736">
                  <a:moveTo>
                    <a:pt x="416368" y="0"/>
                  </a:moveTo>
                  <a:cubicBezTo>
                    <a:pt x="186414" y="0"/>
                    <a:pt x="0" y="78113"/>
                    <a:pt x="0" y="174471"/>
                  </a:cubicBezTo>
                  <a:cubicBezTo>
                    <a:pt x="0" y="270829"/>
                    <a:pt x="186414" y="348942"/>
                    <a:pt x="416368" y="348942"/>
                  </a:cubicBezTo>
                  <a:cubicBezTo>
                    <a:pt x="646321" y="348942"/>
                    <a:pt x="832736" y="270829"/>
                    <a:pt x="832736" y="174471"/>
                  </a:cubicBezTo>
                  <a:cubicBezTo>
                    <a:pt x="832736" y="78113"/>
                    <a:pt x="646321" y="0"/>
                    <a:pt x="416368" y="0"/>
                  </a:cubicBezTo>
                  <a:lnTo>
                    <a:pt x="416368" y="0"/>
                  </a:lnTo>
                  <a:close/>
                </a:path>
              </a:pathLst>
            </a:custGeom>
            <a:solidFill>
              <a:srgbClr val="D5FDD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8069" y="13663"/>
              <a:ext cx="676598" cy="302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b="true" sz="20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Collection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496656" y="6109471"/>
            <a:ext cx="3685847" cy="908074"/>
            <a:chOff x="0" y="0"/>
            <a:chExt cx="2488911" cy="61318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88911" cy="613187"/>
            </a:xfrm>
            <a:custGeom>
              <a:avLst/>
              <a:gdLst/>
              <a:ahLst/>
              <a:cxnLst/>
              <a:rect r="r" b="b" t="t" l="l"/>
              <a:pathLst>
                <a:path h="613187" w="2488911">
                  <a:moveTo>
                    <a:pt x="0" y="0"/>
                  </a:moveTo>
                  <a:lnTo>
                    <a:pt x="2488911" y="0"/>
                  </a:lnTo>
                  <a:lnTo>
                    <a:pt x="2488911" y="613187"/>
                  </a:lnTo>
                  <a:lnTo>
                    <a:pt x="0" y="613187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2488911" cy="632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b="true" sz="20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Prediction of new model price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770431" y="6109422"/>
            <a:ext cx="3685847" cy="699264"/>
            <a:chOff x="0" y="0"/>
            <a:chExt cx="2488911" cy="4721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488911" cy="472186"/>
            </a:xfrm>
            <a:custGeom>
              <a:avLst/>
              <a:gdLst/>
              <a:ahLst/>
              <a:cxnLst/>
              <a:rect r="r" b="b" t="t" l="l"/>
              <a:pathLst>
                <a:path h="472186" w="2488911">
                  <a:moveTo>
                    <a:pt x="0" y="0"/>
                  </a:moveTo>
                  <a:lnTo>
                    <a:pt x="2488911" y="0"/>
                  </a:lnTo>
                  <a:lnTo>
                    <a:pt x="2488911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2488911" cy="491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b="true" sz="20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Read and stored data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537682" y="1261120"/>
            <a:ext cx="3685847" cy="699264"/>
            <a:chOff x="0" y="0"/>
            <a:chExt cx="2488911" cy="47218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488911" cy="472186"/>
            </a:xfrm>
            <a:custGeom>
              <a:avLst/>
              <a:gdLst/>
              <a:ahLst/>
              <a:cxnLst/>
              <a:rect r="r" b="b" t="t" l="l"/>
              <a:pathLst>
                <a:path h="472186" w="2488911">
                  <a:moveTo>
                    <a:pt x="0" y="0"/>
                  </a:moveTo>
                  <a:lnTo>
                    <a:pt x="2488911" y="0"/>
                  </a:lnTo>
                  <a:lnTo>
                    <a:pt x="2488911" y="472186"/>
                  </a:lnTo>
                  <a:lnTo>
                    <a:pt x="0" y="472186"/>
                  </a:lnTo>
                  <a:close/>
                </a:path>
              </a:pathLst>
            </a:custGeom>
            <a:solidFill>
              <a:srgbClr val="BFE4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2488911" cy="4912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Linear Regression model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 flipV="true">
            <a:off x="14361065" y="7017545"/>
            <a:ext cx="21950" cy="463851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12540091" y="7481395"/>
            <a:ext cx="3685847" cy="1544484"/>
            <a:chOff x="0" y="0"/>
            <a:chExt cx="832736" cy="34894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32736" cy="348942"/>
            </a:xfrm>
            <a:custGeom>
              <a:avLst/>
              <a:gdLst/>
              <a:ahLst/>
              <a:cxnLst/>
              <a:rect r="r" b="b" t="t" l="l"/>
              <a:pathLst>
                <a:path h="348942" w="832736">
                  <a:moveTo>
                    <a:pt x="416368" y="0"/>
                  </a:moveTo>
                  <a:cubicBezTo>
                    <a:pt x="186414" y="0"/>
                    <a:pt x="0" y="78113"/>
                    <a:pt x="0" y="174471"/>
                  </a:cubicBezTo>
                  <a:cubicBezTo>
                    <a:pt x="0" y="270829"/>
                    <a:pt x="186414" y="348942"/>
                    <a:pt x="416368" y="348942"/>
                  </a:cubicBezTo>
                  <a:cubicBezTo>
                    <a:pt x="646321" y="348942"/>
                    <a:pt x="832736" y="270829"/>
                    <a:pt x="832736" y="174471"/>
                  </a:cubicBezTo>
                  <a:cubicBezTo>
                    <a:pt x="832736" y="78113"/>
                    <a:pt x="646321" y="0"/>
                    <a:pt x="416368" y="0"/>
                  </a:cubicBezTo>
                  <a:lnTo>
                    <a:pt x="416368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8069" y="13663"/>
              <a:ext cx="676598" cy="302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b="true" sz="21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Price Analysis and Visualization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09268" y="3152498"/>
            <a:ext cx="455837" cy="652612"/>
            <a:chOff x="0" y="0"/>
            <a:chExt cx="753610" cy="107892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53610" cy="1078927"/>
            </a:xfrm>
            <a:custGeom>
              <a:avLst/>
              <a:gdLst/>
              <a:ahLst/>
              <a:cxnLst/>
              <a:rect r="r" b="b" t="t" l="l"/>
              <a:pathLst>
                <a:path h="1078927" w="753610">
                  <a:moveTo>
                    <a:pt x="376805" y="0"/>
                  </a:moveTo>
                  <a:cubicBezTo>
                    <a:pt x="168701" y="0"/>
                    <a:pt x="0" y="241526"/>
                    <a:pt x="0" y="539464"/>
                  </a:cubicBezTo>
                  <a:cubicBezTo>
                    <a:pt x="0" y="837401"/>
                    <a:pt x="168701" y="1078927"/>
                    <a:pt x="376805" y="1078927"/>
                  </a:cubicBezTo>
                  <a:cubicBezTo>
                    <a:pt x="584908" y="1078927"/>
                    <a:pt x="753610" y="837401"/>
                    <a:pt x="753610" y="539464"/>
                  </a:cubicBezTo>
                  <a:cubicBezTo>
                    <a:pt x="753610" y="241526"/>
                    <a:pt x="584908" y="0"/>
                    <a:pt x="376805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0651" y="120199"/>
              <a:ext cx="612308" cy="857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b="true" sz="1599" spc="-3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5111317" y="3152498"/>
            <a:ext cx="455837" cy="652612"/>
            <a:chOff x="0" y="0"/>
            <a:chExt cx="753610" cy="107892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53610" cy="1078927"/>
            </a:xfrm>
            <a:custGeom>
              <a:avLst/>
              <a:gdLst/>
              <a:ahLst/>
              <a:cxnLst/>
              <a:rect r="r" b="b" t="t" l="l"/>
              <a:pathLst>
                <a:path h="1078927" w="753610">
                  <a:moveTo>
                    <a:pt x="376805" y="0"/>
                  </a:moveTo>
                  <a:cubicBezTo>
                    <a:pt x="168701" y="0"/>
                    <a:pt x="0" y="241526"/>
                    <a:pt x="0" y="539464"/>
                  </a:cubicBezTo>
                  <a:cubicBezTo>
                    <a:pt x="0" y="837401"/>
                    <a:pt x="168701" y="1078927"/>
                    <a:pt x="376805" y="1078927"/>
                  </a:cubicBezTo>
                  <a:cubicBezTo>
                    <a:pt x="584908" y="1078927"/>
                    <a:pt x="753610" y="837401"/>
                    <a:pt x="753610" y="539464"/>
                  </a:cubicBezTo>
                  <a:cubicBezTo>
                    <a:pt x="753610" y="241526"/>
                    <a:pt x="584908" y="0"/>
                    <a:pt x="376805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0651" y="120199"/>
              <a:ext cx="612308" cy="857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b="true" sz="1599" spc="-3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656079" y="3152498"/>
            <a:ext cx="455837" cy="652612"/>
            <a:chOff x="0" y="0"/>
            <a:chExt cx="753610" cy="107892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753610" cy="1078927"/>
            </a:xfrm>
            <a:custGeom>
              <a:avLst/>
              <a:gdLst/>
              <a:ahLst/>
              <a:cxnLst/>
              <a:rect r="r" b="b" t="t" l="l"/>
              <a:pathLst>
                <a:path h="1078927" w="753610">
                  <a:moveTo>
                    <a:pt x="376805" y="0"/>
                  </a:moveTo>
                  <a:cubicBezTo>
                    <a:pt x="168701" y="0"/>
                    <a:pt x="0" y="241526"/>
                    <a:pt x="0" y="539464"/>
                  </a:cubicBezTo>
                  <a:cubicBezTo>
                    <a:pt x="0" y="837401"/>
                    <a:pt x="168701" y="1078927"/>
                    <a:pt x="376805" y="1078927"/>
                  </a:cubicBezTo>
                  <a:cubicBezTo>
                    <a:pt x="584908" y="1078927"/>
                    <a:pt x="753610" y="837401"/>
                    <a:pt x="753610" y="539464"/>
                  </a:cubicBezTo>
                  <a:cubicBezTo>
                    <a:pt x="753610" y="241526"/>
                    <a:pt x="584908" y="0"/>
                    <a:pt x="376805" y="0"/>
                  </a:cubicBezTo>
                  <a:close/>
                </a:path>
              </a:pathLst>
            </a:custGeom>
            <a:solidFill>
              <a:srgbClr val="8E77F8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0651" y="120199"/>
              <a:ext cx="612308" cy="857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b="true" sz="1599" spc="-3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1878726" y="6016993"/>
            <a:ext cx="455837" cy="652612"/>
            <a:chOff x="0" y="0"/>
            <a:chExt cx="753610" cy="107892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753610" cy="1078927"/>
            </a:xfrm>
            <a:custGeom>
              <a:avLst/>
              <a:gdLst/>
              <a:ahLst/>
              <a:cxnLst/>
              <a:rect r="r" b="b" t="t" l="l"/>
              <a:pathLst>
                <a:path h="1078927" w="753610">
                  <a:moveTo>
                    <a:pt x="376805" y="0"/>
                  </a:moveTo>
                  <a:cubicBezTo>
                    <a:pt x="168701" y="0"/>
                    <a:pt x="0" y="241526"/>
                    <a:pt x="0" y="539464"/>
                  </a:cubicBezTo>
                  <a:cubicBezTo>
                    <a:pt x="0" y="837401"/>
                    <a:pt x="168701" y="1078927"/>
                    <a:pt x="376805" y="1078927"/>
                  </a:cubicBezTo>
                  <a:cubicBezTo>
                    <a:pt x="584908" y="1078927"/>
                    <a:pt x="753610" y="837401"/>
                    <a:pt x="753610" y="539464"/>
                  </a:cubicBezTo>
                  <a:cubicBezTo>
                    <a:pt x="753610" y="241526"/>
                    <a:pt x="584908" y="0"/>
                    <a:pt x="376805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0651" y="120199"/>
              <a:ext cx="612308" cy="857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b="true" sz="1599" spc="-3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878726" y="8018720"/>
            <a:ext cx="455837" cy="652612"/>
            <a:chOff x="0" y="0"/>
            <a:chExt cx="753610" cy="107892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753610" cy="1078927"/>
            </a:xfrm>
            <a:custGeom>
              <a:avLst/>
              <a:gdLst/>
              <a:ahLst/>
              <a:cxnLst/>
              <a:rect r="r" b="b" t="t" l="l"/>
              <a:pathLst>
                <a:path h="1078927" w="753610">
                  <a:moveTo>
                    <a:pt x="376805" y="0"/>
                  </a:moveTo>
                  <a:cubicBezTo>
                    <a:pt x="168701" y="0"/>
                    <a:pt x="0" y="241526"/>
                    <a:pt x="0" y="539464"/>
                  </a:cubicBezTo>
                  <a:cubicBezTo>
                    <a:pt x="0" y="837401"/>
                    <a:pt x="168701" y="1078927"/>
                    <a:pt x="376805" y="1078927"/>
                  </a:cubicBezTo>
                  <a:cubicBezTo>
                    <a:pt x="584908" y="1078927"/>
                    <a:pt x="753610" y="837401"/>
                    <a:pt x="753610" y="539464"/>
                  </a:cubicBezTo>
                  <a:cubicBezTo>
                    <a:pt x="753610" y="241526"/>
                    <a:pt x="584908" y="0"/>
                    <a:pt x="376805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0651" y="120199"/>
              <a:ext cx="612308" cy="857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b="true" sz="1599" spc="-3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509268" y="283213"/>
            <a:ext cx="9041858" cy="144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4"/>
              </a:lnSpc>
              <a:spcBef>
                <a:spcPct val="0"/>
              </a:spcBef>
            </a:pPr>
            <a:r>
              <a:rPr lang="en-US" b="true" sz="7974" spc="5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880002"/>
            <a:ext cx="18288000" cy="4406998"/>
            <a:chOff x="0" y="0"/>
            <a:chExt cx="4816593" cy="1160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60691"/>
            </a:xfrm>
            <a:custGeom>
              <a:avLst/>
              <a:gdLst/>
              <a:ahLst/>
              <a:cxnLst/>
              <a:rect r="r" b="b" t="t" l="l"/>
              <a:pathLst>
                <a:path h="11606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60691"/>
                  </a:lnTo>
                  <a:lnTo>
                    <a:pt x="0" y="1160691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1217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98683" y="3071713"/>
            <a:ext cx="17145756" cy="5011788"/>
            <a:chOff x="0" y="0"/>
            <a:chExt cx="4515755" cy="13199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5755" cy="1319977"/>
            </a:xfrm>
            <a:custGeom>
              <a:avLst/>
              <a:gdLst/>
              <a:ahLst/>
              <a:cxnLst/>
              <a:rect r="r" b="b" t="t" l="l"/>
              <a:pathLst>
                <a:path h="1319977" w="4515755">
                  <a:moveTo>
                    <a:pt x="0" y="0"/>
                  </a:moveTo>
                  <a:lnTo>
                    <a:pt x="4515755" y="0"/>
                  </a:lnTo>
                  <a:lnTo>
                    <a:pt x="4515755" y="1319977"/>
                  </a:lnTo>
                  <a:lnTo>
                    <a:pt x="0" y="1319977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515755" cy="1377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324316">
            <a:off x="14890109" y="-3175249"/>
            <a:ext cx="6662432" cy="5614266"/>
          </a:xfrm>
          <a:custGeom>
            <a:avLst/>
            <a:gdLst/>
            <a:ahLst/>
            <a:cxnLst/>
            <a:rect r="r" b="b" t="t" l="l"/>
            <a:pathLst>
              <a:path h="5614266" w="6662432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0.0000" end="7017.3330"/>
                </p14:media>
              </p:ext>
            </p:extLst>
          </p:nvPr>
        </p:nvPicPr>
        <p:blipFill>
          <a:blip r:embed="rId5"/>
          <a:srcRect l="657" t="1127" r="0" b="1127"/>
          <a:stretch>
            <a:fillRect/>
          </a:stretch>
        </p:blipFill>
        <p:spPr>
          <a:xfrm flipH="false" flipV="false" rot="0">
            <a:off x="1318656" y="1028700"/>
            <a:ext cx="15802742" cy="874618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03171" y="-312111"/>
            <a:ext cx="7872999" cy="1340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9"/>
              </a:lnSpc>
              <a:spcBef>
                <a:spcPct val="0"/>
              </a:spcBef>
            </a:pPr>
            <a:r>
              <a:rPr lang="en-US" b="true" sz="7442" spc="483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Simulation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0649" y="8885345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723107" y="9277350"/>
            <a:ext cx="14479624" cy="0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240250" y="3024088"/>
            <a:ext cx="0" cy="5293724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5324316">
            <a:off x="14890109" y="-3175249"/>
            <a:ext cx="6662432" cy="5614266"/>
          </a:xfrm>
          <a:custGeom>
            <a:avLst/>
            <a:gdLst/>
            <a:ahLst/>
            <a:cxnLst/>
            <a:rect r="r" b="b" t="t" l="l"/>
            <a:pathLst>
              <a:path h="5614266" w="6662432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723107" y="2460438"/>
            <a:ext cx="903745" cy="0"/>
          </a:xfrm>
          <a:prstGeom prst="line">
            <a:avLst/>
          </a:prstGeom>
          <a:ln cap="flat" w="238125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723107" y="4022499"/>
            <a:ext cx="13420455" cy="1006534"/>
          </a:xfrm>
          <a:custGeom>
            <a:avLst/>
            <a:gdLst/>
            <a:ahLst/>
            <a:cxnLst/>
            <a:rect r="r" b="b" t="t" l="l"/>
            <a:pathLst>
              <a:path h="1006534" w="13420455">
                <a:moveTo>
                  <a:pt x="0" y="0"/>
                </a:moveTo>
                <a:lnTo>
                  <a:pt x="13420455" y="0"/>
                </a:lnTo>
                <a:lnTo>
                  <a:pt x="13420455" y="1006534"/>
                </a:lnTo>
                <a:lnTo>
                  <a:pt x="0" y="10065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23107" y="3108356"/>
            <a:ext cx="14191199" cy="62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4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723107" y="3098831"/>
            <a:ext cx="18259392" cy="435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3"/>
              </a:lnSpc>
            </a:pPr>
            <a:r>
              <a:rPr lang="en-US" sz="4102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1:</a:t>
            </a:r>
            <a:r>
              <a:rPr lang="en-US" sz="41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Loading the Dataset</a:t>
            </a:r>
          </a:p>
          <a:p>
            <a:pPr algn="l">
              <a:lnSpc>
                <a:spcPts val="5743"/>
              </a:lnSpc>
            </a:pPr>
          </a:p>
          <a:p>
            <a:pPr algn="l">
              <a:lnSpc>
                <a:spcPts val="5743"/>
              </a:lnSpc>
            </a:pPr>
          </a:p>
          <a:p>
            <a:pPr algn="l">
              <a:lnSpc>
                <a:spcPts val="5743"/>
              </a:lnSpc>
            </a:pPr>
            <a:r>
              <a:rPr lang="en-US" sz="4102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2:</a:t>
            </a:r>
            <a:r>
              <a:rPr lang="en-US" sz="41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Extracting Variables</a:t>
            </a:r>
          </a:p>
          <a:p>
            <a:pPr algn="l">
              <a:lnSpc>
                <a:spcPts val="5743"/>
              </a:lnSpc>
            </a:pPr>
          </a:p>
          <a:p>
            <a:pPr algn="l">
              <a:lnSpc>
                <a:spcPts val="5743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723107" y="6198233"/>
            <a:ext cx="13420455" cy="1425923"/>
          </a:xfrm>
          <a:custGeom>
            <a:avLst/>
            <a:gdLst/>
            <a:ahLst/>
            <a:cxnLst/>
            <a:rect r="r" b="b" t="t" l="l"/>
            <a:pathLst>
              <a:path h="1425923" w="13420455">
                <a:moveTo>
                  <a:pt x="0" y="0"/>
                </a:moveTo>
                <a:lnTo>
                  <a:pt x="13420455" y="0"/>
                </a:lnTo>
                <a:lnTo>
                  <a:pt x="13420455" y="1425923"/>
                </a:lnTo>
                <a:lnTo>
                  <a:pt x="0" y="1425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23107" y="900442"/>
            <a:ext cx="6634902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0649" y="8885345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723107" y="9277350"/>
            <a:ext cx="14479624" cy="0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240250" y="3024088"/>
            <a:ext cx="0" cy="5293724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5324316">
            <a:off x="14890109" y="-3175249"/>
            <a:ext cx="6662432" cy="5614266"/>
          </a:xfrm>
          <a:custGeom>
            <a:avLst/>
            <a:gdLst/>
            <a:ahLst/>
            <a:cxnLst/>
            <a:rect r="r" b="b" t="t" l="l"/>
            <a:pathLst>
              <a:path h="5614266" w="6662432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723107" y="2460438"/>
            <a:ext cx="903745" cy="0"/>
          </a:xfrm>
          <a:prstGeom prst="line">
            <a:avLst/>
          </a:prstGeom>
          <a:ln cap="flat" w="238125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723107" y="3108356"/>
            <a:ext cx="14191199" cy="62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4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597560" y="3184711"/>
            <a:ext cx="18259392" cy="435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3"/>
              </a:lnSpc>
            </a:pPr>
            <a:r>
              <a:rPr lang="en-US" sz="4102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3:</a:t>
            </a:r>
            <a:r>
              <a:rPr lang="en-US" sz="41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Fitting Linear Regression Model</a:t>
            </a:r>
          </a:p>
          <a:p>
            <a:pPr algn="l">
              <a:lnSpc>
                <a:spcPts val="5743"/>
              </a:lnSpc>
            </a:pPr>
          </a:p>
          <a:p>
            <a:pPr algn="l">
              <a:lnSpc>
                <a:spcPts val="5743"/>
              </a:lnSpc>
            </a:pPr>
          </a:p>
          <a:p>
            <a:pPr algn="l">
              <a:lnSpc>
                <a:spcPts val="5743"/>
              </a:lnSpc>
            </a:pPr>
            <a:r>
              <a:rPr lang="en-US" sz="4102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4:</a:t>
            </a:r>
            <a:r>
              <a:rPr lang="en-US" sz="410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Predicting the Price for a New iPhone Model</a:t>
            </a:r>
          </a:p>
          <a:p>
            <a:pPr algn="l">
              <a:lnSpc>
                <a:spcPts val="5743"/>
              </a:lnSpc>
            </a:pPr>
          </a:p>
          <a:p>
            <a:pPr algn="l">
              <a:lnSpc>
                <a:spcPts val="5743"/>
              </a:lnSpc>
              <a:spcBef>
                <a:spcPct val="0"/>
              </a:spcBef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723107" y="3983810"/>
            <a:ext cx="7420893" cy="1189062"/>
          </a:xfrm>
          <a:custGeom>
            <a:avLst/>
            <a:gdLst/>
            <a:ahLst/>
            <a:cxnLst/>
            <a:rect r="r" b="b" t="t" l="l"/>
            <a:pathLst>
              <a:path h="1189062" w="7420893">
                <a:moveTo>
                  <a:pt x="0" y="0"/>
                </a:moveTo>
                <a:lnTo>
                  <a:pt x="7420893" y="0"/>
                </a:lnTo>
                <a:lnTo>
                  <a:pt x="7420893" y="1189062"/>
                </a:lnTo>
                <a:lnTo>
                  <a:pt x="0" y="1189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23107" y="6342934"/>
            <a:ext cx="10948724" cy="1974878"/>
          </a:xfrm>
          <a:custGeom>
            <a:avLst/>
            <a:gdLst/>
            <a:ahLst/>
            <a:cxnLst/>
            <a:rect r="r" b="b" t="t" l="l"/>
            <a:pathLst>
              <a:path h="1974878" w="10948724">
                <a:moveTo>
                  <a:pt x="0" y="0"/>
                </a:moveTo>
                <a:lnTo>
                  <a:pt x="10948724" y="0"/>
                </a:lnTo>
                <a:lnTo>
                  <a:pt x="10948724" y="1974878"/>
                </a:lnTo>
                <a:lnTo>
                  <a:pt x="0" y="19748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23107" y="900442"/>
            <a:ext cx="8057767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 cont.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28700" cy="1771441"/>
            <a:chOff x="0" y="0"/>
            <a:chExt cx="270933" cy="466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466552"/>
            </a:xfrm>
            <a:custGeom>
              <a:avLst/>
              <a:gdLst/>
              <a:ahLst/>
              <a:cxnLst/>
              <a:rect r="r" b="b" t="t" l="l"/>
              <a:pathLst>
                <a:path h="466552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466552"/>
                  </a:lnTo>
                  <a:lnTo>
                    <a:pt x="0" y="466552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0933" cy="523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088569"/>
            <a:ext cx="1028700" cy="1169731"/>
            <a:chOff x="0" y="0"/>
            <a:chExt cx="270933" cy="3080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308077"/>
            </a:xfrm>
            <a:custGeom>
              <a:avLst/>
              <a:gdLst/>
              <a:ahLst/>
              <a:cxnLst/>
              <a:rect r="r" b="b" t="t" l="l"/>
              <a:pathLst>
                <a:path h="30807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308077"/>
                  </a:lnTo>
                  <a:lnTo>
                    <a:pt x="0" y="30807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6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0649" y="8885345"/>
            <a:ext cx="919202" cy="745910"/>
          </a:xfrm>
          <a:custGeom>
            <a:avLst/>
            <a:gdLst/>
            <a:ahLst/>
            <a:cxnLst/>
            <a:rect r="r" b="b" t="t" l="l"/>
            <a:pathLst>
              <a:path h="745910" w="919202">
                <a:moveTo>
                  <a:pt x="0" y="0"/>
                </a:moveTo>
                <a:lnTo>
                  <a:pt x="919202" y="0"/>
                </a:lnTo>
                <a:lnTo>
                  <a:pt x="919202" y="745910"/>
                </a:lnTo>
                <a:lnTo>
                  <a:pt x="0" y="745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B94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7093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723107" y="9277350"/>
            <a:ext cx="14479624" cy="0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17240250" y="3024088"/>
            <a:ext cx="0" cy="5293724"/>
          </a:xfrm>
          <a:prstGeom prst="line">
            <a:avLst/>
          </a:prstGeom>
          <a:ln cap="flat" w="38100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5324316">
            <a:off x="14890109" y="-3175249"/>
            <a:ext cx="6662432" cy="5614266"/>
          </a:xfrm>
          <a:custGeom>
            <a:avLst/>
            <a:gdLst/>
            <a:ahLst/>
            <a:cxnLst/>
            <a:rect r="r" b="b" t="t" l="l"/>
            <a:pathLst>
              <a:path h="5614266" w="6662432">
                <a:moveTo>
                  <a:pt x="0" y="0"/>
                </a:moveTo>
                <a:lnTo>
                  <a:pt x="6662432" y="0"/>
                </a:lnTo>
                <a:lnTo>
                  <a:pt x="6662432" y="5614266"/>
                </a:lnTo>
                <a:lnTo>
                  <a:pt x="0" y="5614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6481007" y="1073135"/>
            <a:ext cx="1514312" cy="130136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946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723107" y="2460438"/>
            <a:ext cx="903745" cy="0"/>
          </a:xfrm>
          <a:prstGeom prst="line">
            <a:avLst/>
          </a:prstGeom>
          <a:ln cap="flat" w="238125">
            <a:solidFill>
              <a:srgbClr val="1B94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440815" y="3471262"/>
            <a:ext cx="14473491" cy="814134"/>
          </a:xfrm>
          <a:custGeom>
            <a:avLst/>
            <a:gdLst/>
            <a:ahLst/>
            <a:cxnLst/>
            <a:rect r="r" b="b" t="t" l="l"/>
            <a:pathLst>
              <a:path h="814134" w="14473491">
                <a:moveTo>
                  <a:pt x="0" y="0"/>
                </a:moveTo>
                <a:lnTo>
                  <a:pt x="14473491" y="0"/>
                </a:lnTo>
                <a:lnTo>
                  <a:pt x="14473491" y="814134"/>
                </a:lnTo>
                <a:lnTo>
                  <a:pt x="0" y="814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73419" y="5143500"/>
            <a:ext cx="8000896" cy="1810203"/>
          </a:xfrm>
          <a:custGeom>
            <a:avLst/>
            <a:gdLst/>
            <a:ahLst/>
            <a:cxnLst/>
            <a:rect r="r" b="b" t="t" l="l"/>
            <a:pathLst>
              <a:path h="1810203" w="8000896">
                <a:moveTo>
                  <a:pt x="0" y="0"/>
                </a:moveTo>
                <a:lnTo>
                  <a:pt x="8000896" y="0"/>
                </a:lnTo>
                <a:lnTo>
                  <a:pt x="8000896" y="1810203"/>
                </a:lnTo>
                <a:lnTo>
                  <a:pt x="0" y="18102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00880" y="7517597"/>
            <a:ext cx="7236745" cy="1141945"/>
          </a:xfrm>
          <a:custGeom>
            <a:avLst/>
            <a:gdLst/>
            <a:ahLst/>
            <a:cxnLst/>
            <a:rect r="r" b="b" t="t" l="l"/>
            <a:pathLst>
              <a:path h="1141945" w="7236745">
                <a:moveTo>
                  <a:pt x="0" y="0"/>
                </a:moveTo>
                <a:lnTo>
                  <a:pt x="7236746" y="0"/>
                </a:lnTo>
                <a:lnTo>
                  <a:pt x="7236746" y="1141945"/>
                </a:lnTo>
                <a:lnTo>
                  <a:pt x="0" y="11419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23107" y="3108356"/>
            <a:ext cx="14191199" cy="62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4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73419" y="3416586"/>
            <a:ext cx="14040659" cy="5468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</a:pPr>
            <a:r>
              <a:rPr lang="en-US" sz="3104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6:</a:t>
            </a:r>
            <a:r>
              <a:rPr lang="en-US" sz="31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Calculating Price Differences and Percentage Changes</a:t>
            </a: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723107" y="900442"/>
            <a:ext cx="8057767" cy="10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3"/>
              </a:lnSpc>
              <a:spcBef>
                <a:spcPct val="0"/>
              </a:spcBef>
            </a:pPr>
            <a:r>
              <a:rPr lang="en-US" b="true" sz="5852" spc="380">
                <a:solidFill>
                  <a:srgbClr val="1B9461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 cont.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0815" y="2770617"/>
            <a:ext cx="14040659" cy="383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5"/>
              </a:lnSpc>
            </a:pPr>
            <a:r>
              <a:rPr lang="en-US" sz="3104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5:</a:t>
            </a:r>
            <a:r>
              <a:rPr lang="en-US" sz="31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Displaying the predicted price</a:t>
            </a: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</a:pPr>
          </a:p>
          <a:p>
            <a:pPr algn="l">
              <a:lnSpc>
                <a:spcPts val="4345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14114" y="6407009"/>
            <a:ext cx="13759269" cy="2689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8"/>
              </a:lnSpc>
            </a:pPr>
          </a:p>
          <a:p>
            <a:pPr algn="l">
              <a:lnSpc>
                <a:spcPts val="4258"/>
              </a:lnSpc>
            </a:pPr>
            <a:r>
              <a:rPr lang="en-US" sz="3041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Step 7: </a:t>
            </a:r>
            <a:r>
              <a:rPr lang="en-US" sz="304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Plotting the Data</a:t>
            </a:r>
          </a:p>
          <a:p>
            <a:pPr algn="l">
              <a:lnSpc>
                <a:spcPts val="4258"/>
              </a:lnSpc>
            </a:pPr>
          </a:p>
          <a:p>
            <a:pPr algn="l">
              <a:lnSpc>
                <a:spcPts val="4258"/>
              </a:lnSpc>
            </a:pPr>
          </a:p>
          <a:p>
            <a:pPr algn="l">
              <a:lnSpc>
                <a:spcPts val="42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DAGSPFevndA</dc:identifier>
  <dcterms:modified xsi:type="dcterms:W3CDTF">2011-08-01T06:04:30Z</dcterms:modified>
  <cp:revision>1</cp:revision>
  <dc:title>Data Analysis Using MATLAB</dc:title>
</cp:coreProperties>
</file>